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82" r:id="rId3"/>
    <p:sldId id="283" r:id="rId4"/>
    <p:sldId id="279" r:id="rId5"/>
    <p:sldId id="280" r:id="rId6"/>
    <p:sldId id="262" r:id="rId7"/>
    <p:sldId id="263" r:id="rId8"/>
    <p:sldId id="284" r:id="rId9"/>
    <p:sldId id="265" r:id="rId10"/>
    <p:sldId id="264" r:id="rId11"/>
    <p:sldId id="266" r:id="rId12"/>
    <p:sldId id="267" r:id="rId13"/>
    <p:sldId id="268" r:id="rId14"/>
    <p:sldId id="260" r:id="rId15"/>
    <p:sldId id="286" r:id="rId16"/>
    <p:sldId id="269" r:id="rId17"/>
    <p:sldId id="281" r:id="rId18"/>
    <p:sldId id="272" r:id="rId19"/>
    <p:sldId id="277" r:id="rId20"/>
    <p:sldId id="276" r:id="rId21"/>
    <p:sldId id="275" r:id="rId22"/>
    <p:sldId id="278" r:id="rId23"/>
    <p:sldId id="287" r:id="rId24"/>
    <p:sldId id="271" r:id="rId25"/>
    <p:sldId id="288" r:id="rId26"/>
    <p:sldId id="273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mbria Math" panose="02040503050406030204" pitchFamily="18" charset="0"/>
      <p:regular r:id="rId33"/>
    </p:embeddedFont>
    <p:embeddedFont>
      <p:font typeface="Old Standard TT" panose="020B0604020202020204" charset="-94"/>
      <p:regular r:id="rId34"/>
      <p:bold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8460" autoAdjust="0"/>
  </p:normalViewPr>
  <p:slideViewPr>
    <p:cSldViewPr snapToGrid="0">
      <p:cViewPr varScale="1">
        <p:scale>
          <a:sx n="65" d="100"/>
          <a:sy n="65" d="100"/>
        </p:scale>
        <p:origin x="153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8c4efb455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8c4efb455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90357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90357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8c4efb45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8c4efb45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endParaRPr lang="tr-TR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90357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90357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90357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90357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40091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8c4efb455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8c4efb455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8c4efb45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8c4efb45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6f90357f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6f90357f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8c4efb45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8c4efb45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038077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9035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9035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tr-TR" sz="1100" spc="-5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9807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40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82569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21375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9035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9035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90357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90357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8c4efb455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8c4efb455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8c4efb455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8c4efb455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4049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7" r:id="rId7"/>
    <p:sldLayoutId id="2147483658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sense.com/tutorials/the-michelson-interferometer-a-laser-lab-alignment-guide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youtube.com/watch?v=j-u3IEgcTiQ" TargetMode="External"/><Relationship Id="rId4" Type="http://schemas.openxmlformats.org/officeDocument/2006/relationships/hyperlink" Target="https://gfycat.com/flatdemandingatlanticridleyturtl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Capacitive MEMS Mirror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Deniz Karadayı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Mirza M. Karlidag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262069BE-0571-4ABF-AC0D-9DF78E02E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86" y="949801"/>
            <a:ext cx="3775587" cy="3243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05C6BBE0-B33D-4BA4-A30E-52F5EAAFF175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554" y="1194620"/>
            <a:ext cx="4477979" cy="2463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963" y="838200"/>
            <a:ext cx="5762625" cy="346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3"/>
          <p:cNvPicPr preferRelativeResize="0"/>
          <p:nvPr/>
        </p:nvPicPr>
        <p:blipFill rotWithShape="1">
          <a:blip r:embed="rId4">
            <a:alphaModFix/>
          </a:blip>
          <a:srcRect r="53416"/>
          <a:stretch/>
        </p:blipFill>
        <p:spPr>
          <a:xfrm>
            <a:off x="6522650" y="1222475"/>
            <a:ext cx="2404575" cy="108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Fabrication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>
            <a:extLst>
              <a:ext uri="{FF2B5EF4-FFF2-40B4-BE49-F238E27FC236}">
                <a16:creationId xmlns:a16="http://schemas.microsoft.com/office/drawing/2014/main" id="{696C25D7-CA09-403B-BCB2-E078A907F06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75" y="201945"/>
            <a:ext cx="4994173" cy="254125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E3930437-774C-4F60-AF41-74E4BCD65D79}"/>
              </a:ext>
            </a:extLst>
          </p:cNvPr>
          <p:cNvSpPr txBox="1"/>
          <p:nvPr/>
        </p:nvSpPr>
        <p:spPr>
          <a:xfrm>
            <a:off x="5869858" y="619432"/>
            <a:ext cx="2309967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 err="1">
                <a:latin typeface="Old Standard TT" panose="020B0604020202020204" charset="-94"/>
              </a:rPr>
              <a:t>Deposition</a:t>
            </a:r>
            <a:endParaRPr lang="tr-TR" sz="2500" dirty="0">
              <a:latin typeface="Old Standard TT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2500" dirty="0">
              <a:latin typeface="Old Standard TT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 err="1">
                <a:latin typeface="Old Standard TT" panose="020B0604020202020204" charset="-94"/>
              </a:rPr>
              <a:t>Patterning</a:t>
            </a:r>
            <a:endParaRPr lang="tr-TR" sz="2500" dirty="0">
              <a:latin typeface="Old Standard TT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2500" dirty="0">
              <a:latin typeface="Old Standard TT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 err="1">
                <a:latin typeface="Old Standard TT" panose="020B0604020202020204" charset="-94"/>
              </a:rPr>
              <a:t>Masking</a:t>
            </a:r>
            <a:endParaRPr lang="tr-TR" sz="2500" dirty="0">
              <a:latin typeface="Old Standard TT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2500" dirty="0">
              <a:latin typeface="Old Standard TT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 err="1">
                <a:latin typeface="Old Standard TT" panose="020B0604020202020204" charset="-94"/>
              </a:rPr>
              <a:t>Etching</a:t>
            </a:r>
            <a:endParaRPr lang="tr-TR" sz="2500" dirty="0">
              <a:latin typeface="Old Standard TT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2500" dirty="0">
              <a:latin typeface="Old Standard TT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 err="1">
                <a:latin typeface="Old Standard TT" panose="020B0604020202020204" charset="-94"/>
              </a:rPr>
              <a:t>Coating</a:t>
            </a:r>
            <a:endParaRPr lang="tr-TR" sz="2500" dirty="0">
              <a:latin typeface="Old Standard TT" panose="020B0604020202020204" charset="-9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121271" y="678633"/>
            <a:ext cx="8725969" cy="5119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Design Concept and Specifications</a:t>
            </a:r>
            <a:endParaRPr sz="4000" dirty="0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DE52AAD7-F294-4C03-A1FE-5A0D58B45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400" y="1737945"/>
            <a:ext cx="4117734" cy="23557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121272" y="560098"/>
            <a:ext cx="4117734" cy="30043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4000" dirty="0" err="1"/>
              <a:t>Concept</a:t>
            </a:r>
            <a:r>
              <a:rPr lang="tr-TR" sz="4000" dirty="0"/>
              <a:t> of Design</a:t>
            </a:r>
            <a:endParaRPr sz="4000" dirty="0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DE52AAD7-F294-4C03-A1FE-5A0D58B45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506" y="1577078"/>
            <a:ext cx="4117734" cy="235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888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 Results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EE74D-1C59-4ADB-ACE8-543EAC8DB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Design </a:t>
            </a:r>
            <a:r>
              <a:rPr lang="tr-TR" dirty="0" err="1"/>
              <a:t>Specifications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362DF1A-8463-432D-BA15-1EC59A7D46EA}"/>
              </a:ext>
            </a:extLst>
          </p:cNvPr>
          <p:cNvGraphicFramePr>
            <a:graphicFrameLocks noGrp="1"/>
          </p:cNvGraphicFramePr>
          <p:nvPr/>
        </p:nvGraphicFramePr>
        <p:xfrm>
          <a:off x="439310" y="1377116"/>
          <a:ext cx="5548739" cy="2883791"/>
        </p:xfrm>
        <a:graphic>
          <a:graphicData uri="http://schemas.openxmlformats.org/drawingml/2006/table">
            <a:tbl>
              <a:tblPr firstRow="1" firstCol="1" bandRow="1">
                <a:tableStyleId>{91EBBBCC-DAD2-459C-BE2E-F6DE35CF9A28}</a:tableStyleId>
              </a:tblPr>
              <a:tblGrid>
                <a:gridCol w="1592597">
                  <a:extLst>
                    <a:ext uri="{9D8B030D-6E8A-4147-A177-3AD203B41FA5}">
                      <a16:colId xmlns:a16="http://schemas.microsoft.com/office/drawing/2014/main" val="3791364549"/>
                    </a:ext>
                  </a:extLst>
                </a:gridCol>
                <a:gridCol w="1017077">
                  <a:extLst>
                    <a:ext uri="{9D8B030D-6E8A-4147-A177-3AD203B41FA5}">
                      <a16:colId xmlns:a16="http://schemas.microsoft.com/office/drawing/2014/main" val="1904262614"/>
                    </a:ext>
                  </a:extLst>
                </a:gridCol>
                <a:gridCol w="1716281">
                  <a:extLst>
                    <a:ext uri="{9D8B030D-6E8A-4147-A177-3AD203B41FA5}">
                      <a16:colId xmlns:a16="http://schemas.microsoft.com/office/drawing/2014/main" val="601394866"/>
                    </a:ext>
                  </a:extLst>
                </a:gridCol>
                <a:gridCol w="1222784">
                  <a:extLst>
                    <a:ext uri="{9D8B030D-6E8A-4147-A177-3AD203B41FA5}">
                      <a16:colId xmlns:a16="http://schemas.microsoft.com/office/drawing/2014/main" val="2831053281"/>
                    </a:ext>
                  </a:extLst>
                </a:gridCol>
              </a:tblGrid>
              <a:tr h="233360">
                <a:tc gridSpan="2"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dirty="0">
                          <a:effectLst/>
                        </a:rPr>
                        <a:t>Design Parameters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Dependent Parameters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3166149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 dirty="0">
                          <a:effectLst/>
                        </a:rPr>
                        <a:t>initial gap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300 µm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mass of plate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582.5 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11422441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 dirty="0">
                          <a:effectLst/>
                        </a:rPr>
                        <a:t>minimum gap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60 µm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mass of mirror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27 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1079386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 dirty="0">
                          <a:effectLst/>
                        </a:rPr>
                        <a:t>width of plate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50 mm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damping coefficient (α)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785.40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45172309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>
                          <a:effectLst/>
                        </a:rPr>
                        <a:t>length of plate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50 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spring coefficient (k)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0.241 N/m</a:t>
                      </a:r>
                      <a:r>
                        <a:rPr lang="en-US" sz="1000" baseline="30000" dirty="0">
                          <a:effectLst/>
                        </a:rPr>
                        <a:t>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65608373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>
                          <a:effectLst/>
                        </a:rPr>
                        <a:t>thickness of plate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0.1 µm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damper coefficient (b)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9.57 * 10</a:t>
                      </a:r>
                      <a:r>
                        <a:rPr lang="en-US" sz="1000" baseline="30000" dirty="0">
                          <a:effectLst/>
                        </a:rPr>
                        <a:t>-4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38680508"/>
                  </a:ext>
                </a:extLst>
              </a:tr>
              <a:tr h="3065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>
                          <a:effectLst/>
                        </a:rPr>
                        <a:t>resonant frequency 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100 Hz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natural resonant frequency (w0)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628.32 rad/s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2577947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 dirty="0">
                          <a:effectLst/>
                        </a:rPr>
                        <a:t>Q factor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0.4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82956810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>
                          <a:effectLst/>
                        </a:rPr>
                        <a:t>density of plate (Si)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2330 g/m</a:t>
                      </a:r>
                      <a:r>
                        <a:rPr lang="en-US" sz="1000" baseline="300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98597267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>
                          <a:effectLst/>
                        </a:rPr>
                        <a:t>width of mirror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1 mm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11133018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>
                          <a:effectLst/>
                        </a:rPr>
                        <a:t>length of mirror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1 mm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98876023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>
                          <a:effectLst/>
                        </a:rPr>
                        <a:t>thickness of mirror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0.1 µm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97677715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0" dirty="0">
                          <a:effectLst/>
                        </a:rPr>
                        <a:t>density of mirror (Al)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2700  g/m</a:t>
                      </a:r>
                      <a:r>
                        <a:rPr lang="en-US" sz="1000" baseline="30000" dirty="0">
                          <a:effectLst/>
                        </a:rPr>
                        <a:t>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1745053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6E3ACA2-004F-48A8-8E4A-B63233698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183" y="1656904"/>
            <a:ext cx="2286117" cy="220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27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/>
              <a:t>Displacement</a:t>
            </a:r>
            <a:r>
              <a:rPr lang="tr-TR" dirty="0"/>
              <a:t> </a:t>
            </a:r>
            <a:r>
              <a:rPr lang="tr-TR" dirty="0" err="1"/>
              <a:t>vs</a:t>
            </a:r>
            <a:r>
              <a:rPr lang="tr-TR" dirty="0"/>
              <a:t> </a:t>
            </a:r>
            <a:r>
              <a:rPr lang="tr-TR" dirty="0" err="1"/>
              <a:t>Voltage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DC Case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7F3A76-AA2E-46CA-9741-C737C32B4AA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14" y="1122892"/>
            <a:ext cx="4113821" cy="3065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E4049B-B140-444B-A069-45E566120F6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8166" y="1122892"/>
            <a:ext cx="4027967" cy="306546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5DADA6E-1BCD-4A93-9241-171BF104B961}"/>
              </a:ext>
            </a:extLst>
          </p:cNvPr>
          <p:cNvGraphicFramePr>
            <a:graphicFrameLocks noGrp="1"/>
          </p:cNvGraphicFramePr>
          <p:nvPr/>
        </p:nvGraphicFramePr>
        <p:xfrm>
          <a:off x="1131290" y="4357733"/>
          <a:ext cx="5754370" cy="340742"/>
        </p:xfrm>
        <a:graphic>
          <a:graphicData uri="http://schemas.openxmlformats.org/drawingml/2006/table">
            <a:tbl>
              <a:tblPr firstRow="1" firstCol="1" bandRow="1">
                <a:tableStyleId>{8A107856-5554-42FB-B03E-39F5DBC370BA}</a:tableStyleId>
              </a:tblPr>
              <a:tblGrid>
                <a:gridCol w="2877185">
                  <a:extLst>
                    <a:ext uri="{9D8B030D-6E8A-4147-A177-3AD203B41FA5}">
                      <a16:colId xmlns:a16="http://schemas.microsoft.com/office/drawing/2014/main" val="2040313494"/>
                    </a:ext>
                  </a:extLst>
                </a:gridCol>
                <a:gridCol w="2877185">
                  <a:extLst>
                    <a:ext uri="{9D8B030D-6E8A-4147-A177-3AD203B41FA5}">
                      <a16:colId xmlns:a16="http://schemas.microsoft.com/office/drawing/2014/main" val="3651620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Pull-in Voltage (</a:t>
                      </a:r>
                      <a:r>
                        <a:rPr lang="en-US" sz="1100" dirty="0" err="1">
                          <a:effectLst/>
                        </a:rPr>
                        <a:t>Vpi</a:t>
                      </a:r>
                      <a:r>
                        <a:rPr lang="en-US" sz="1100" dirty="0">
                          <a:effectLst/>
                        </a:rPr>
                        <a:t>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0" dirty="0">
                          <a:effectLst/>
                        </a:rPr>
                        <a:t>9.34 V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841977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Pull-in Displacement (Xpi)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99.89 </a:t>
                      </a:r>
                      <a:r>
                        <a:rPr lang="en-US" sz="1000" dirty="0">
                          <a:effectLst/>
                        </a:rPr>
                        <a:t>µm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553536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D2796-BD69-469F-842C-BD02E37EE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Time </a:t>
            </a:r>
            <a:r>
              <a:rPr lang="tr-TR" dirty="0" err="1"/>
              <a:t>Response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Constant</a:t>
            </a:r>
            <a:r>
              <a:rPr lang="tr-TR" dirty="0"/>
              <a:t> DC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158605-17D3-4B71-B639-F61B7771FC7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814" y="1281650"/>
            <a:ext cx="4495800" cy="3416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9620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301E7C2B-7878-4856-8794-850FFC1F88E9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63677" y="383458"/>
            <a:ext cx="8168623" cy="4185417"/>
          </a:xfrm>
        </p:spPr>
        <p:txBody>
          <a:bodyPr/>
          <a:lstStyle/>
          <a:p>
            <a:r>
              <a:rPr lang="tr-TR" sz="3500" dirty="0" err="1"/>
              <a:t>Introduction</a:t>
            </a:r>
            <a:endParaRPr lang="tr-TR" sz="3500" dirty="0"/>
          </a:p>
          <a:p>
            <a:r>
              <a:rPr lang="tr-TR" sz="3500" dirty="0" err="1"/>
              <a:t>Theory</a:t>
            </a:r>
            <a:r>
              <a:rPr lang="tr-TR" sz="3500" dirty="0"/>
              <a:t> </a:t>
            </a:r>
            <a:r>
              <a:rPr lang="tr-TR" sz="3500" dirty="0" err="1"/>
              <a:t>and</a:t>
            </a:r>
            <a:r>
              <a:rPr lang="tr-TR" sz="3500" dirty="0"/>
              <a:t> </a:t>
            </a:r>
            <a:r>
              <a:rPr lang="tr-TR" sz="3500" dirty="0" err="1"/>
              <a:t>Working</a:t>
            </a:r>
            <a:r>
              <a:rPr lang="tr-TR" sz="3500" dirty="0"/>
              <a:t> </a:t>
            </a:r>
            <a:r>
              <a:rPr lang="tr-TR" sz="3500" dirty="0" err="1"/>
              <a:t>Principle</a:t>
            </a:r>
            <a:endParaRPr lang="tr-TR" sz="3500" dirty="0"/>
          </a:p>
          <a:p>
            <a:r>
              <a:rPr lang="tr-TR" sz="3500" dirty="0" err="1"/>
              <a:t>Pull</a:t>
            </a:r>
            <a:r>
              <a:rPr lang="tr-TR" sz="3500" dirty="0"/>
              <a:t>-in </a:t>
            </a:r>
            <a:r>
              <a:rPr lang="tr-TR" sz="3500" dirty="0" err="1"/>
              <a:t>Effect</a:t>
            </a:r>
            <a:endParaRPr lang="tr-TR" sz="3500" dirty="0"/>
          </a:p>
          <a:p>
            <a:r>
              <a:rPr lang="tr-TR" sz="3500" dirty="0" err="1"/>
              <a:t>Fabrication</a:t>
            </a:r>
            <a:endParaRPr lang="tr-TR" sz="3500" dirty="0"/>
          </a:p>
          <a:p>
            <a:r>
              <a:rPr lang="tr-TR" sz="3500" dirty="0"/>
              <a:t>Design </a:t>
            </a:r>
            <a:r>
              <a:rPr lang="tr-TR" sz="3500" dirty="0" err="1"/>
              <a:t>Concept</a:t>
            </a:r>
            <a:r>
              <a:rPr lang="tr-TR" sz="3500" dirty="0"/>
              <a:t> </a:t>
            </a:r>
            <a:r>
              <a:rPr lang="tr-TR" sz="3500" dirty="0" err="1"/>
              <a:t>and</a:t>
            </a:r>
            <a:r>
              <a:rPr lang="tr-TR" sz="3500" dirty="0"/>
              <a:t> </a:t>
            </a:r>
            <a:r>
              <a:rPr lang="tr-TR" sz="3500" dirty="0" err="1"/>
              <a:t>Specifications</a:t>
            </a:r>
            <a:endParaRPr lang="tr-TR" sz="3500" dirty="0"/>
          </a:p>
          <a:p>
            <a:r>
              <a:rPr lang="tr-TR" sz="3500" dirty="0" err="1"/>
              <a:t>Simulation</a:t>
            </a:r>
            <a:r>
              <a:rPr lang="tr-TR" sz="3500" dirty="0"/>
              <a:t> </a:t>
            </a:r>
            <a:r>
              <a:rPr lang="tr-TR" sz="3500" dirty="0" err="1"/>
              <a:t>Results</a:t>
            </a:r>
            <a:endParaRPr lang="tr-TR" sz="3500" dirty="0"/>
          </a:p>
          <a:p>
            <a:r>
              <a:rPr lang="tr-TR" sz="3500" dirty="0" err="1"/>
              <a:t>Conclusion</a:t>
            </a:r>
            <a:endParaRPr lang="tr-TR" sz="3500" dirty="0"/>
          </a:p>
          <a:p>
            <a:endParaRPr lang="tr-TR" sz="3500" dirty="0"/>
          </a:p>
          <a:p>
            <a:endParaRPr lang="tr-TR" sz="3500" dirty="0"/>
          </a:p>
          <a:p>
            <a:endParaRPr lang="tr-TR" sz="3500" dirty="0"/>
          </a:p>
        </p:txBody>
      </p:sp>
    </p:spTree>
    <p:extLst>
      <p:ext uri="{BB962C8B-B14F-4D97-AF65-F5344CB8AC3E}">
        <p14:creationId xmlns:p14="http://schemas.microsoft.com/office/powerpoint/2010/main" val="8318086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9341A-6AD9-4115-A3E8-862DA94F7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Deciding</a:t>
            </a:r>
            <a:r>
              <a:rPr lang="tr-TR" dirty="0"/>
              <a:t> Design </a:t>
            </a:r>
            <a:r>
              <a:rPr lang="tr-TR" dirty="0" err="1"/>
              <a:t>Parameters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DC96D9-6F53-4B66-A77C-E3C4F985DFDB}"/>
              </a:ext>
            </a:extLst>
          </p:cNvPr>
          <p:cNvGraphicFramePr>
            <a:graphicFrameLocks noGrp="1"/>
          </p:cNvGraphicFramePr>
          <p:nvPr/>
        </p:nvGraphicFramePr>
        <p:xfrm>
          <a:off x="1307804" y="1392276"/>
          <a:ext cx="6337005" cy="2955847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111877">
                  <a:extLst>
                    <a:ext uri="{9D8B030D-6E8A-4147-A177-3AD203B41FA5}">
                      <a16:colId xmlns:a16="http://schemas.microsoft.com/office/drawing/2014/main" val="2849947001"/>
                    </a:ext>
                  </a:extLst>
                </a:gridCol>
                <a:gridCol w="2112564">
                  <a:extLst>
                    <a:ext uri="{9D8B030D-6E8A-4147-A177-3AD203B41FA5}">
                      <a16:colId xmlns:a16="http://schemas.microsoft.com/office/drawing/2014/main" val="3078785628"/>
                    </a:ext>
                  </a:extLst>
                </a:gridCol>
                <a:gridCol w="2112564">
                  <a:extLst>
                    <a:ext uri="{9D8B030D-6E8A-4147-A177-3AD203B41FA5}">
                      <a16:colId xmlns:a16="http://schemas.microsoft.com/office/drawing/2014/main" val="1667575603"/>
                    </a:ext>
                  </a:extLst>
                </a:gridCol>
              </a:tblGrid>
              <a:tr h="32986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Changed Parameter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Vpi</a:t>
                      </a:r>
                      <a:r>
                        <a:rPr lang="tr-TR" sz="1100" dirty="0">
                          <a:effectLst/>
                        </a:rPr>
                        <a:t> (V)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Xpi</a:t>
                      </a:r>
                      <a:r>
                        <a:rPr lang="tr-TR" sz="1100" dirty="0">
                          <a:effectLst/>
                        </a:rPr>
                        <a:t> (um)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8924871"/>
                  </a:ext>
                </a:extLst>
              </a:tr>
              <a:tr h="32986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0.5m(3.0475e-07)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6.6100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98.3646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14290652"/>
                  </a:ext>
                </a:extLst>
              </a:tr>
              <a:tr h="32986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1.3m(7.9235e-07)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10.6600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100.8466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26787036"/>
                  </a:ext>
                </a:extLst>
              </a:tr>
              <a:tr h="3169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2m (1.2190e-06)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13.2200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101.8200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0457941"/>
                  </a:ext>
                </a:extLst>
              </a:tr>
              <a:tr h="32986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Q = 0.5 (Q*1.25)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9.3410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97.6247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01497244"/>
                  </a:ext>
                </a:extLst>
              </a:tr>
              <a:tr h="32986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Q = 1 (Q*2.5)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9.3300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95.2003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7500365"/>
                  </a:ext>
                </a:extLst>
              </a:tr>
              <a:tr h="32986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Q = 5 (Q*12.5)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8.8920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66.9341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3968833"/>
                  </a:ext>
                </a:extLst>
              </a:tr>
              <a:tr h="32986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f0 = 80 Hz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7.4880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103.0388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9687912"/>
                  </a:ext>
                </a:extLst>
              </a:tr>
              <a:tr h="32986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f0= 120 Hz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11.2100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98.5116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766597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007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4DB58-F8E7-4370-BBBD-2048B3417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Effects</a:t>
            </a:r>
            <a:r>
              <a:rPr lang="tr-TR" dirty="0"/>
              <a:t> of AC </a:t>
            </a:r>
            <a:r>
              <a:rPr lang="tr-TR" dirty="0" err="1"/>
              <a:t>Voltage</a:t>
            </a:r>
            <a:r>
              <a:rPr lang="tr-TR" dirty="0"/>
              <a:t> </a:t>
            </a:r>
            <a:r>
              <a:rPr lang="tr-TR" dirty="0" err="1"/>
              <a:t>Usage</a:t>
            </a:r>
            <a:r>
              <a:rPr lang="tr-TR" dirty="0"/>
              <a:t>: AC </a:t>
            </a:r>
            <a:r>
              <a:rPr lang="tr-TR" dirty="0" err="1"/>
              <a:t>frequency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D68154-8982-4D36-8ED0-BCC55C57DA1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700" y="1139391"/>
            <a:ext cx="4645311" cy="346148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81A754C-01CA-4939-B209-C77550F78235}"/>
              </a:ext>
            </a:extLst>
          </p:cNvPr>
          <p:cNvGraphicFramePr>
            <a:graphicFrameLocks noGrp="1"/>
          </p:cNvGraphicFramePr>
          <p:nvPr/>
        </p:nvGraphicFramePr>
        <p:xfrm>
          <a:off x="5487171" y="1260299"/>
          <a:ext cx="2983062" cy="2984445"/>
        </p:xfrm>
        <a:graphic>
          <a:graphicData uri="http://schemas.openxmlformats.org/drawingml/2006/table">
            <a:tbl>
              <a:tblPr firstRow="1" firstCol="1" bandRow="1">
                <a:tableStyleId>{91EBBBCC-DAD2-459C-BE2E-F6DE35CF9A28}</a:tableStyleId>
              </a:tblPr>
              <a:tblGrid>
                <a:gridCol w="1081476">
                  <a:extLst>
                    <a:ext uri="{9D8B030D-6E8A-4147-A177-3AD203B41FA5}">
                      <a16:colId xmlns:a16="http://schemas.microsoft.com/office/drawing/2014/main" val="2825488717"/>
                    </a:ext>
                  </a:extLst>
                </a:gridCol>
                <a:gridCol w="910182">
                  <a:extLst>
                    <a:ext uri="{9D8B030D-6E8A-4147-A177-3AD203B41FA5}">
                      <a16:colId xmlns:a16="http://schemas.microsoft.com/office/drawing/2014/main" val="669761567"/>
                    </a:ext>
                  </a:extLst>
                </a:gridCol>
                <a:gridCol w="991404">
                  <a:extLst>
                    <a:ext uri="{9D8B030D-6E8A-4147-A177-3AD203B41FA5}">
                      <a16:colId xmlns:a16="http://schemas.microsoft.com/office/drawing/2014/main" val="380429199"/>
                    </a:ext>
                  </a:extLst>
                </a:gridCol>
              </a:tblGrid>
              <a:tr h="59688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Frequency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Center of Oscillation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Gain of Oscillation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4146212"/>
                  </a:ext>
                </a:extLst>
              </a:tr>
              <a:tr h="59688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50 Hz </a:t>
                      </a:r>
                      <a:endParaRPr lang="tr-TR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0" dirty="0">
                          <a:effectLst/>
                        </a:rPr>
                        <a:t>(0.5 f</a:t>
                      </a:r>
                      <a:r>
                        <a:rPr lang="en-US" sz="1100" b="0" baseline="-25000" dirty="0">
                          <a:effectLst/>
                        </a:rPr>
                        <a:t>res</a:t>
                      </a:r>
                      <a:r>
                        <a:rPr lang="en-US" sz="1100" b="0" dirty="0">
                          <a:effectLst/>
                        </a:rPr>
                        <a:t>)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0.7706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0.8033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78888229"/>
                  </a:ext>
                </a:extLst>
              </a:tr>
              <a:tr h="59688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75 Hz </a:t>
                      </a:r>
                      <a:endParaRPr lang="tr-TR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(0.75 f</a:t>
                      </a:r>
                      <a:r>
                        <a:rPr lang="en-US" sz="1100" baseline="-25000" dirty="0">
                          <a:effectLst/>
                        </a:rPr>
                        <a:t>res</a:t>
                      </a:r>
                      <a:r>
                        <a:rPr lang="en-US" sz="1100" dirty="0">
                          <a:effectLst/>
                        </a:rPr>
                        <a:t>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0.7695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0.5872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02434174"/>
                  </a:ext>
                </a:extLst>
              </a:tr>
              <a:tr h="59688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100 Hz </a:t>
                      </a:r>
                      <a:endParaRPr lang="tr-TR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(1 f</a:t>
                      </a:r>
                      <a:r>
                        <a:rPr lang="en-US" sz="1100" baseline="-25000" dirty="0">
                          <a:effectLst/>
                        </a:rPr>
                        <a:t>res</a:t>
                      </a:r>
                      <a:r>
                        <a:rPr lang="en-US" sz="1100" dirty="0">
                          <a:effectLst/>
                        </a:rPr>
                        <a:t>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0.7737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0.4361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5925629"/>
                  </a:ext>
                </a:extLst>
              </a:tr>
              <a:tr h="59688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200 Hz</a:t>
                      </a:r>
                      <a:endParaRPr lang="tr-TR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 (2 f</a:t>
                      </a:r>
                      <a:r>
                        <a:rPr lang="en-US" sz="1100" baseline="-25000" dirty="0">
                          <a:effectLst/>
                        </a:rPr>
                        <a:t>res</a:t>
                      </a:r>
                      <a:r>
                        <a:rPr lang="en-US" sz="1100" dirty="0">
                          <a:effectLst/>
                        </a:rPr>
                        <a:t>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0.7731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0.1741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73772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28457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E463F-8D77-4678-99C1-37532D17D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Effects</a:t>
            </a:r>
            <a:r>
              <a:rPr lang="tr-TR" dirty="0"/>
              <a:t> AC </a:t>
            </a:r>
            <a:r>
              <a:rPr lang="tr-TR" dirty="0" err="1"/>
              <a:t>and</a:t>
            </a:r>
            <a:r>
              <a:rPr lang="tr-TR" dirty="0"/>
              <a:t> DC </a:t>
            </a:r>
            <a:r>
              <a:rPr lang="tr-TR" dirty="0" err="1"/>
              <a:t>Voltage</a:t>
            </a:r>
            <a:r>
              <a:rPr lang="tr-TR" dirty="0"/>
              <a:t> Components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C47F02-9F9C-479F-A4E4-51879513740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01" y="1058225"/>
            <a:ext cx="3775129" cy="3192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21CA48-E355-4DCC-A7D7-9540FC5B996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058225"/>
            <a:ext cx="3775129" cy="319267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5BE4C523-8CC9-4005-B0D9-D8DD907DBB11}"/>
              </a:ext>
            </a:extLst>
          </p:cNvPr>
          <p:cNvGraphicFramePr>
            <a:graphicFrameLocks noGrp="1"/>
          </p:cNvGraphicFramePr>
          <p:nvPr/>
        </p:nvGraphicFramePr>
        <p:xfrm>
          <a:off x="645923" y="4332746"/>
          <a:ext cx="3519084" cy="55569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22563">
                  <a:extLst>
                    <a:ext uri="{9D8B030D-6E8A-4147-A177-3AD203B41FA5}">
                      <a16:colId xmlns:a16="http://schemas.microsoft.com/office/drawing/2014/main" val="227678208"/>
                    </a:ext>
                  </a:extLst>
                </a:gridCol>
                <a:gridCol w="498413">
                  <a:extLst>
                    <a:ext uri="{9D8B030D-6E8A-4147-A177-3AD203B41FA5}">
                      <a16:colId xmlns:a16="http://schemas.microsoft.com/office/drawing/2014/main" val="175136954"/>
                    </a:ext>
                  </a:extLst>
                </a:gridCol>
                <a:gridCol w="1187706">
                  <a:extLst>
                    <a:ext uri="{9D8B030D-6E8A-4147-A177-3AD203B41FA5}">
                      <a16:colId xmlns:a16="http://schemas.microsoft.com/office/drawing/2014/main" val="3498188967"/>
                    </a:ext>
                  </a:extLst>
                </a:gridCol>
                <a:gridCol w="1410402">
                  <a:extLst>
                    <a:ext uri="{9D8B030D-6E8A-4147-A177-3AD203B41FA5}">
                      <a16:colId xmlns:a16="http://schemas.microsoft.com/office/drawing/2014/main" val="4287977367"/>
                    </a:ext>
                  </a:extLst>
                </a:gridCol>
              </a:tblGrid>
              <a:tr h="189934">
                <a:tc>
                  <a:txBody>
                    <a:bodyPr/>
                    <a:lstStyle/>
                    <a:p>
                      <a:r>
                        <a:rPr lang="tr-TR" sz="600" dirty="0" err="1"/>
                        <a:t>Vac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600" dirty="0" err="1"/>
                        <a:t>Vdc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Center of Oscillation (um)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Gain of Oscillation (um)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139715"/>
                  </a:ext>
                </a:extLst>
              </a:tr>
              <a:tr h="128823">
                <a:tc>
                  <a:txBody>
                    <a:bodyPr/>
                    <a:lstStyle/>
                    <a:p>
                      <a:r>
                        <a:rPr lang="tr-TR" sz="600" dirty="0"/>
                        <a:t>1 V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600" dirty="0"/>
                        <a:t>2 V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2.3342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1.5373</a:t>
                      </a:r>
                      <a:endParaRPr lang="en-US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3913004"/>
                  </a:ext>
                </a:extLst>
              </a:tr>
              <a:tr h="128823">
                <a:tc>
                  <a:txBody>
                    <a:bodyPr/>
                    <a:lstStyle/>
                    <a:p>
                      <a:r>
                        <a:rPr lang="tr-TR" sz="600" dirty="0"/>
                        <a:t>1 V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600" dirty="0"/>
                        <a:t>4 V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8.9455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3.1964</a:t>
                      </a:r>
                      <a:endParaRPr lang="en-US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037445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A033E75-FDCF-41D6-9974-3C666BBB4E87}"/>
              </a:ext>
            </a:extLst>
          </p:cNvPr>
          <p:cNvGraphicFramePr>
            <a:graphicFrameLocks noGrp="1"/>
          </p:cNvGraphicFramePr>
          <p:nvPr/>
        </p:nvGraphicFramePr>
        <p:xfrm>
          <a:off x="4700022" y="4343885"/>
          <a:ext cx="3519084" cy="55569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22563">
                  <a:extLst>
                    <a:ext uri="{9D8B030D-6E8A-4147-A177-3AD203B41FA5}">
                      <a16:colId xmlns:a16="http://schemas.microsoft.com/office/drawing/2014/main" val="227678208"/>
                    </a:ext>
                  </a:extLst>
                </a:gridCol>
                <a:gridCol w="498413">
                  <a:extLst>
                    <a:ext uri="{9D8B030D-6E8A-4147-A177-3AD203B41FA5}">
                      <a16:colId xmlns:a16="http://schemas.microsoft.com/office/drawing/2014/main" val="175136954"/>
                    </a:ext>
                  </a:extLst>
                </a:gridCol>
                <a:gridCol w="1187706">
                  <a:extLst>
                    <a:ext uri="{9D8B030D-6E8A-4147-A177-3AD203B41FA5}">
                      <a16:colId xmlns:a16="http://schemas.microsoft.com/office/drawing/2014/main" val="3498188967"/>
                    </a:ext>
                  </a:extLst>
                </a:gridCol>
                <a:gridCol w="1410402">
                  <a:extLst>
                    <a:ext uri="{9D8B030D-6E8A-4147-A177-3AD203B41FA5}">
                      <a16:colId xmlns:a16="http://schemas.microsoft.com/office/drawing/2014/main" val="4287977367"/>
                    </a:ext>
                  </a:extLst>
                </a:gridCol>
              </a:tblGrid>
              <a:tr h="189934">
                <a:tc>
                  <a:txBody>
                    <a:bodyPr/>
                    <a:lstStyle/>
                    <a:p>
                      <a:r>
                        <a:rPr lang="tr-TR" sz="600" dirty="0" err="1"/>
                        <a:t>Vac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600" dirty="0" err="1"/>
                        <a:t>Vdc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Center of Oscillation (um)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Gain of Oscillation (um)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139715"/>
                  </a:ext>
                </a:extLst>
              </a:tr>
              <a:tr h="128823">
                <a:tc>
                  <a:txBody>
                    <a:bodyPr/>
                    <a:lstStyle/>
                    <a:p>
                      <a:r>
                        <a:rPr lang="tr-TR" sz="600" dirty="0"/>
                        <a:t>2 V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600" dirty="0"/>
                        <a:t>1 V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9.8552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6.6878</a:t>
                      </a:r>
                      <a:endParaRPr lang="en-US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3913004"/>
                  </a:ext>
                </a:extLst>
              </a:tr>
              <a:tr h="128823">
                <a:tc>
                  <a:txBody>
                    <a:bodyPr/>
                    <a:lstStyle/>
                    <a:p>
                      <a:r>
                        <a:rPr lang="tr-TR" sz="600" dirty="0"/>
                        <a:t>4 V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600" dirty="0"/>
                        <a:t>1 V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13.9382</a:t>
                      </a:r>
                      <a:endParaRPr lang="en-US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27.9018</a:t>
                      </a:r>
                      <a:endParaRPr lang="en-US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0374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4076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12C05-C461-44FE-B293-03C44732B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Effects</a:t>
            </a:r>
            <a:r>
              <a:rPr lang="tr-TR" dirty="0"/>
              <a:t> AC </a:t>
            </a:r>
            <a:r>
              <a:rPr lang="tr-TR" dirty="0" err="1"/>
              <a:t>and</a:t>
            </a:r>
            <a:r>
              <a:rPr lang="tr-TR" dirty="0"/>
              <a:t> DC </a:t>
            </a:r>
            <a:r>
              <a:rPr lang="tr-TR" dirty="0" err="1"/>
              <a:t>Voltage</a:t>
            </a:r>
            <a:r>
              <a:rPr lang="tr-TR" dirty="0"/>
              <a:t> Components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56EC6A-F4A0-44C3-88F6-79155EE19C3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600" y="1337679"/>
            <a:ext cx="3885777" cy="3020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2D8F28-D15D-47EF-BC85-FC452C2F93D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623" y="1337680"/>
            <a:ext cx="3885777" cy="30205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8459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our</a:t>
            </a:r>
            <a:r>
              <a:rPr lang="tr-TR" dirty="0"/>
              <a:t> </a:t>
            </a:r>
            <a:r>
              <a:rPr lang="tr-TR" dirty="0" err="1"/>
              <a:t>design</a:t>
            </a:r>
            <a:r>
              <a:rPr lang="tr-TR" dirty="0"/>
              <a:t>: </a:t>
            </a:r>
            <a:r>
              <a:rPr lang="tr-TR" dirty="0" err="1"/>
              <a:t>Voltage</a:t>
            </a:r>
            <a:r>
              <a:rPr lang="tr-TR" dirty="0"/>
              <a:t> </a:t>
            </a:r>
            <a:r>
              <a:rPr lang="tr-TR" dirty="0" err="1"/>
              <a:t>Controlled</a:t>
            </a:r>
            <a:r>
              <a:rPr lang="tr-TR" dirty="0"/>
              <a:t> </a:t>
            </a:r>
            <a:r>
              <a:rPr lang="tr-TR" dirty="0" err="1"/>
              <a:t>Single</a:t>
            </a:r>
            <a:r>
              <a:rPr lang="tr-TR" dirty="0"/>
              <a:t> Paralel </a:t>
            </a:r>
            <a:r>
              <a:rPr lang="tr-TR" dirty="0" err="1"/>
              <a:t>Plate</a:t>
            </a:r>
            <a:r>
              <a:rPr lang="tr-TR" dirty="0"/>
              <a:t> </a:t>
            </a:r>
            <a:r>
              <a:rPr lang="tr-TR" dirty="0" err="1"/>
              <a:t>Actuator</a:t>
            </a:r>
            <a:endParaRPr lang="tr-TR" dirty="0"/>
          </a:p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tr-TR" dirty="0"/>
              <a:t>	</a:t>
            </a:r>
            <a:r>
              <a:rPr lang="tr-TR" sz="1600" dirty="0"/>
              <a:t>- </a:t>
            </a:r>
            <a:r>
              <a:rPr lang="tr-TR" sz="1600" dirty="0" err="1"/>
              <a:t>Xpi</a:t>
            </a:r>
            <a:r>
              <a:rPr lang="tr-TR" sz="1600" dirty="0"/>
              <a:t> &gt; 0.5 g0 is not </a:t>
            </a:r>
            <a:r>
              <a:rPr lang="tr-TR" sz="1600" dirty="0" err="1"/>
              <a:t>achievable</a:t>
            </a:r>
            <a:r>
              <a:rPr lang="tr-TR" sz="1600" dirty="0"/>
              <a:t>. </a:t>
            </a:r>
          </a:p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tr-TR" sz="1600" dirty="0"/>
              <a:t>	- Best Case </a:t>
            </a:r>
            <a:r>
              <a:rPr lang="tr-TR" sz="1600" dirty="0" err="1"/>
              <a:t>Xpi</a:t>
            </a:r>
            <a:r>
              <a:rPr lang="tr-TR" sz="1600" dirty="0"/>
              <a:t> = 1/3 g0</a:t>
            </a:r>
          </a:p>
          <a:p>
            <a:pPr marL="285750" indent="-285750">
              <a:lnSpc>
                <a:spcPct val="100000"/>
              </a:lnSpc>
              <a:spcAft>
                <a:spcPts val="1600"/>
              </a:spcAft>
            </a:pPr>
            <a:r>
              <a:rPr lang="tr-TR" sz="1600" dirty="0" err="1"/>
              <a:t>Nearly</a:t>
            </a:r>
            <a:r>
              <a:rPr lang="tr-TR" sz="1600" dirty="0"/>
              <a:t> 100 um </a:t>
            </a:r>
            <a:r>
              <a:rPr lang="tr-TR" sz="1600" dirty="0" err="1"/>
              <a:t>displacement</a:t>
            </a:r>
            <a:r>
              <a:rPr lang="tr-TR" sz="1600" dirty="0"/>
              <a:t> </a:t>
            </a:r>
            <a:r>
              <a:rPr lang="tr-TR" sz="1600" dirty="0" err="1"/>
              <a:t>by</a:t>
            </a:r>
            <a:r>
              <a:rPr lang="tr-TR" sz="1600" dirty="0"/>
              <a:t> </a:t>
            </a:r>
            <a:r>
              <a:rPr lang="tr-TR" sz="1600" dirty="0" err="1"/>
              <a:t>use</a:t>
            </a:r>
            <a:r>
              <a:rPr lang="tr-TR" sz="1600" dirty="0"/>
              <a:t> of </a:t>
            </a:r>
            <a:r>
              <a:rPr lang="tr-TR" sz="1600" dirty="0" err="1"/>
              <a:t>V~Vpi</a:t>
            </a:r>
            <a:r>
              <a:rPr lang="tr-TR" sz="1600" dirty="0"/>
              <a:t> can be </a:t>
            </a:r>
            <a:r>
              <a:rPr lang="tr-TR" sz="1600" dirty="0" err="1"/>
              <a:t>achievable</a:t>
            </a:r>
            <a:endParaRPr lang="tr-TR" sz="1600" dirty="0"/>
          </a:p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tr-TR" sz="1600" dirty="0"/>
              <a:t>	</a:t>
            </a:r>
            <a:r>
              <a:rPr lang="tr-TR" sz="1600" dirty="0" err="1"/>
              <a:t>Light</a:t>
            </a:r>
            <a:r>
              <a:rPr lang="tr-TR" sz="1600" dirty="0"/>
              <a:t> </a:t>
            </a:r>
            <a:r>
              <a:rPr lang="tr-TR" sz="1600" dirty="0" err="1"/>
              <a:t>with</a:t>
            </a:r>
            <a:r>
              <a:rPr lang="tr-TR" sz="1600" dirty="0"/>
              <a:t> </a:t>
            </a:r>
            <a:r>
              <a:rPr lang="tr-TR" sz="1600" dirty="0" err="1"/>
              <a:t>wavelength</a:t>
            </a:r>
            <a:r>
              <a:rPr lang="tr-TR" sz="1600" dirty="0"/>
              <a:t> </a:t>
            </a:r>
            <a:r>
              <a:rPr lang="tr-TR" sz="1600" dirty="0" err="1"/>
              <a:t>up</a:t>
            </a:r>
            <a:r>
              <a:rPr lang="tr-TR" sz="1600" dirty="0"/>
              <a:t> </a:t>
            </a:r>
            <a:r>
              <a:rPr lang="tr-TR" sz="1600" dirty="0" err="1"/>
              <a:t>to</a:t>
            </a:r>
            <a:r>
              <a:rPr lang="tr-TR" sz="1600" dirty="0"/>
              <a:t> 200 um can be </a:t>
            </a:r>
            <a:r>
              <a:rPr lang="tr-TR" sz="1600" dirty="0" err="1"/>
              <a:t>measured</a:t>
            </a:r>
            <a:r>
              <a:rPr lang="tr-TR" sz="1600" dirty="0"/>
              <a:t> </a:t>
            </a:r>
            <a:r>
              <a:rPr lang="tr-TR" sz="1600" dirty="0" err="1"/>
              <a:t>with</a:t>
            </a:r>
            <a:r>
              <a:rPr lang="tr-TR" sz="1600" dirty="0"/>
              <a:t> </a:t>
            </a:r>
            <a:r>
              <a:rPr lang="tr-TR" sz="1600" dirty="0" err="1"/>
              <a:t>this</a:t>
            </a:r>
            <a:r>
              <a:rPr lang="tr-TR" sz="1600" dirty="0"/>
              <a:t> </a:t>
            </a:r>
            <a:r>
              <a:rPr lang="tr-TR" sz="1600" dirty="0" err="1"/>
              <a:t>design</a:t>
            </a:r>
            <a:endParaRPr lang="tr-TR" sz="1600" dirty="0"/>
          </a:p>
          <a:p>
            <a:pPr marL="285750" indent="-285750">
              <a:lnSpc>
                <a:spcPct val="100000"/>
              </a:lnSpc>
              <a:spcAft>
                <a:spcPts val="1600"/>
              </a:spcAft>
            </a:pPr>
            <a:endParaRPr sz="16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14CEB-E171-48E9-8D20-8FBA5C494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Conclusion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BE9362-7C02-4226-BB8C-F3E399663C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/>
              <a:t>DC </a:t>
            </a:r>
            <a:r>
              <a:rPr lang="tr-TR" dirty="0" err="1"/>
              <a:t>Voltage</a:t>
            </a:r>
            <a:endParaRPr lang="tr-TR" dirty="0"/>
          </a:p>
          <a:p>
            <a:pPr marL="114300" indent="0">
              <a:buNone/>
            </a:pPr>
            <a:r>
              <a:rPr lang="tr-TR" dirty="0"/>
              <a:t>	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use</a:t>
            </a:r>
            <a:r>
              <a:rPr lang="tr-TR" dirty="0"/>
              <a:t> of </a:t>
            </a:r>
            <a:r>
              <a:rPr lang="tr-TR" dirty="0" err="1"/>
              <a:t>graph</a:t>
            </a:r>
            <a:r>
              <a:rPr lang="tr-TR" dirty="0"/>
              <a:t>, x can be </a:t>
            </a:r>
            <a:r>
              <a:rPr lang="tr-TR" dirty="0" err="1"/>
              <a:t>laced</a:t>
            </a:r>
            <a:r>
              <a:rPr lang="tr-TR" dirty="0"/>
              <a:t> from 0 </a:t>
            </a:r>
            <a:r>
              <a:rPr lang="tr-TR" dirty="0" err="1"/>
              <a:t>to</a:t>
            </a:r>
            <a:r>
              <a:rPr lang="tr-TR" dirty="0"/>
              <a:t> 100 um </a:t>
            </a:r>
            <a:r>
              <a:rPr lang="tr-TR" dirty="0" err="1"/>
              <a:t>displacement</a:t>
            </a:r>
            <a:endParaRPr lang="tr-TR" dirty="0"/>
          </a:p>
          <a:p>
            <a:r>
              <a:rPr lang="tr-TR" dirty="0"/>
              <a:t>AC </a:t>
            </a:r>
            <a:r>
              <a:rPr lang="tr-TR" dirty="0" err="1"/>
              <a:t>Voltage</a:t>
            </a:r>
            <a:endParaRPr lang="tr-TR" dirty="0"/>
          </a:p>
          <a:p>
            <a:pPr marL="114300" indent="0">
              <a:buNone/>
            </a:pPr>
            <a:r>
              <a:rPr lang="tr-TR" dirty="0"/>
              <a:t>	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adjusting</a:t>
            </a:r>
            <a:r>
              <a:rPr lang="tr-TR" dirty="0"/>
              <a:t> </a:t>
            </a:r>
            <a:r>
              <a:rPr lang="tr-TR" dirty="0" err="1"/>
              <a:t>deltaX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center</a:t>
            </a:r>
            <a:r>
              <a:rPr lang="tr-TR" dirty="0"/>
              <a:t> of </a:t>
            </a:r>
            <a:r>
              <a:rPr lang="tr-TR" dirty="0" err="1"/>
              <a:t>oscillation</a:t>
            </a:r>
            <a:r>
              <a:rPr lang="tr-TR" dirty="0"/>
              <a:t>, </a:t>
            </a:r>
            <a:r>
              <a:rPr lang="tr-TR" dirty="0" err="1"/>
              <a:t>wanted</a:t>
            </a:r>
            <a:r>
              <a:rPr lang="tr-TR" dirty="0"/>
              <a:t> </a:t>
            </a:r>
            <a:r>
              <a:rPr lang="tr-TR" dirty="0" err="1"/>
              <a:t>displacement</a:t>
            </a:r>
            <a:r>
              <a:rPr lang="tr-TR" dirty="0"/>
              <a:t> in a 	</a:t>
            </a:r>
            <a:r>
              <a:rPr lang="tr-TR" dirty="0" err="1"/>
              <a:t>given</a:t>
            </a:r>
            <a:r>
              <a:rPr lang="tr-TR" dirty="0"/>
              <a:t> </a:t>
            </a:r>
            <a:r>
              <a:rPr lang="tr-TR" dirty="0" err="1"/>
              <a:t>point</a:t>
            </a:r>
            <a:r>
              <a:rPr lang="tr-TR" dirty="0"/>
              <a:t> can be </a:t>
            </a:r>
            <a:r>
              <a:rPr lang="tr-TR" dirty="0" err="1"/>
              <a:t>supplied</a:t>
            </a:r>
            <a:endParaRPr lang="tr-TR" dirty="0"/>
          </a:p>
          <a:p>
            <a:pPr marL="114300" indent="0">
              <a:buNone/>
            </a:pPr>
            <a:endParaRPr lang="tr-TR" dirty="0"/>
          </a:p>
          <a:p>
            <a:pPr marL="114300" indent="0">
              <a:buNone/>
            </a:pPr>
            <a:r>
              <a:rPr lang="tr-TR" dirty="0"/>
              <a:t>AC -&gt; </a:t>
            </a:r>
            <a:r>
              <a:rPr lang="tr-TR" dirty="0" err="1"/>
              <a:t>Gain</a:t>
            </a:r>
            <a:r>
              <a:rPr lang="tr-TR" dirty="0"/>
              <a:t> of </a:t>
            </a:r>
            <a:r>
              <a:rPr lang="tr-TR" dirty="0" err="1"/>
              <a:t>Oscillation</a:t>
            </a:r>
            <a:endParaRPr lang="tr-TR" dirty="0"/>
          </a:p>
          <a:p>
            <a:pPr marL="114300" indent="0">
              <a:buNone/>
            </a:pPr>
            <a:r>
              <a:rPr lang="tr-TR" dirty="0"/>
              <a:t>DC -&gt; Center of </a:t>
            </a:r>
            <a:r>
              <a:rPr lang="tr-TR" dirty="0" err="1"/>
              <a:t>Oscillation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351753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References:</a:t>
            </a:r>
            <a:endParaRPr/>
          </a:p>
        </p:txBody>
      </p:sp>
      <p:sp>
        <p:nvSpPr>
          <p:cNvPr id="162" name="Google Shape;162;p30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[1] </a:t>
            </a:r>
            <a:r>
              <a:rPr lang="en-US" dirty="0"/>
              <a:t>"The Michelson Interferometer - A Laser Lab Alignment Guide", </a:t>
            </a:r>
            <a:r>
              <a:rPr lang="en-US" dirty="0" err="1"/>
              <a:t>WiredSense</a:t>
            </a:r>
            <a:r>
              <a:rPr lang="en-US" dirty="0"/>
              <a:t>, 2021. [Online]. Available: </a:t>
            </a:r>
            <a:r>
              <a:rPr lang="en-US" dirty="0">
                <a:hlinkClick r:id="rId3"/>
              </a:rPr>
              <a:t>https://www.wiredsense.com/tutorials/the-michelson-interferometer-a-laser-lab-alignment-guide</a:t>
            </a:r>
            <a:r>
              <a:rPr lang="en-US" dirty="0"/>
              <a:t>.</a:t>
            </a:r>
            <a:r>
              <a:rPr lang="tr-TR" dirty="0"/>
              <a:t> </a:t>
            </a:r>
            <a:r>
              <a:rPr lang="en-US" dirty="0"/>
              <a:t>[Accessed: 17- Jan- 2021].</a:t>
            </a:r>
            <a:endParaRPr lang="tr-T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[2]</a:t>
            </a:r>
            <a:r>
              <a:rPr lang="tr-TR" dirty="0"/>
              <a:t> Source: Youtube: </a:t>
            </a:r>
            <a:r>
              <a:rPr lang="tr-TR" dirty="0" err="1"/>
              <a:t>Michelson</a:t>
            </a:r>
            <a:r>
              <a:rPr lang="tr-TR" dirty="0"/>
              <a:t> </a:t>
            </a:r>
            <a:r>
              <a:rPr lang="tr-TR" dirty="0" err="1"/>
              <a:t>Interferometer</a:t>
            </a:r>
            <a:r>
              <a:rPr lang="tr-TR" dirty="0"/>
              <a:t> GIF [Online]. </a:t>
            </a:r>
            <a:r>
              <a:rPr lang="tr-TR" dirty="0" err="1"/>
              <a:t>Available</a:t>
            </a:r>
            <a:r>
              <a:rPr lang="tr-TR" dirty="0"/>
              <a:t>: </a:t>
            </a:r>
            <a:r>
              <a:rPr lang="tr-TR" dirty="0">
                <a:hlinkClick r:id="rId4"/>
              </a:rPr>
              <a:t>https://gfycat.com/flatdemandingatlanticridleyturtle</a:t>
            </a:r>
            <a:r>
              <a:rPr lang="en-US" dirty="0"/>
              <a:t>.</a:t>
            </a:r>
            <a:r>
              <a:rPr lang="tr-TR" dirty="0"/>
              <a:t> </a:t>
            </a:r>
            <a:r>
              <a:rPr lang="en-US" dirty="0"/>
              <a:t>[Accessed: 17- Jan- 2021].</a:t>
            </a:r>
            <a:endParaRPr lang="tr-T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[3] </a:t>
            </a:r>
            <a:r>
              <a:rPr lang="en-US" dirty="0"/>
              <a:t>The Technical Services Group of MIT's Department of Physics. “Michelson Interferometer”, YouTube, 22 June 2012. [Video file]. Available: </a:t>
            </a:r>
            <a:r>
              <a:rPr lang="en-US" dirty="0">
                <a:hlinkClick r:id="rId5"/>
              </a:rPr>
              <a:t>https://www.youtube.com/watch?v=j-u3IEgcTiQ</a:t>
            </a:r>
            <a:r>
              <a:rPr lang="en-US" dirty="0"/>
              <a:t>.</a:t>
            </a:r>
            <a:r>
              <a:rPr lang="tr-TR" dirty="0"/>
              <a:t> [</a:t>
            </a:r>
            <a:r>
              <a:rPr lang="tr-TR" dirty="0" err="1"/>
              <a:t>Accessed</a:t>
            </a:r>
            <a:r>
              <a:rPr lang="tr-TR" dirty="0"/>
              <a:t>: 17- Jan- 2021].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tr-T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tin kutusu 4">
            <a:extLst>
              <a:ext uri="{FF2B5EF4-FFF2-40B4-BE49-F238E27FC236}">
                <a16:creationId xmlns:a16="http://schemas.microsoft.com/office/drawing/2014/main" id="{FAD7C233-EB39-4C31-BBA5-8C8E7BD0BB56}"/>
              </a:ext>
            </a:extLst>
          </p:cNvPr>
          <p:cNvSpPr txBox="1"/>
          <p:nvPr/>
        </p:nvSpPr>
        <p:spPr>
          <a:xfrm>
            <a:off x="311150" y="1592825"/>
            <a:ext cx="81544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Old Standard TT"/>
              <a:buChar char="-"/>
            </a:pPr>
            <a:r>
              <a:rPr lang="en-US" sz="3000" dirty="0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What is the purpose of the device?</a:t>
            </a: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Old Standard TT"/>
              <a:buChar char="-"/>
            </a:pPr>
            <a:r>
              <a:rPr lang="en-US" sz="3000" dirty="0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What is Capacitive MEMS Mirror Actuator?</a:t>
            </a: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Old Standard TT"/>
              <a:buChar char="-"/>
            </a:pPr>
            <a:r>
              <a:rPr lang="en-US" sz="3000" dirty="0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What is Michelsen  Interferometer?</a:t>
            </a:r>
          </a:p>
        </p:txBody>
      </p:sp>
      <p:sp>
        <p:nvSpPr>
          <p:cNvPr id="6" name="Google Shape;65;p14">
            <a:extLst>
              <a:ext uri="{FF2B5EF4-FFF2-40B4-BE49-F238E27FC236}">
                <a16:creationId xmlns:a16="http://schemas.microsoft.com/office/drawing/2014/main" id="{014BEF7B-8ACC-439C-8F7A-8443C1C0C5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150" y="532990"/>
            <a:ext cx="8521700" cy="6143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Introduction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2435407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1;p16">
            <a:extLst>
              <a:ext uri="{FF2B5EF4-FFF2-40B4-BE49-F238E27FC236}">
                <a16:creationId xmlns:a16="http://schemas.microsoft.com/office/drawing/2014/main" id="{0FC9AFBC-C22B-4BB0-9DF7-D19D864E208B}"/>
              </a:ext>
            </a:extLst>
          </p:cNvPr>
          <p:cNvSpPr txBox="1"/>
          <p:nvPr/>
        </p:nvSpPr>
        <p:spPr>
          <a:xfrm>
            <a:off x="421498" y="161150"/>
            <a:ext cx="6672475" cy="723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chemeClr val="tx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Michelson Interferometer</a:t>
            </a:r>
            <a:endParaRPr sz="3500" dirty="0">
              <a:solidFill>
                <a:schemeClr val="tx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7" name="Google Shape;77;p16">
            <a:extLst>
              <a:ext uri="{FF2B5EF4-FFF2-40B4-BE49-F238E27FC236}">
                <a16:creationId xmlns:a16="http://schemas.microsoft.com/office/drawing/2014/main" id="{32A9515F-1F01-4C11-9CE1-21ADDAEE7EA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498" y="1082160"/>
            <a:ext cx="4533424" cy="2979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78;p16">
            <a:extLst>
              <a:ext uri="{FF2B5EF4-FFF2-40B4-BE49-F238E27FC236}">
                <a16:creationId xmlns:a16="http://schemas.microsoft.com/office/drawing/2014/main" id="{273BF10E-B8C4-4530-8C6C-76DF1BA6252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2822" y="1662583"/>
            <a:ext cx="3162301" cy="181833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76;p16">
            <a:extLst>
              <a:ext uri="{FF2B5EF4-FFF2-40B4-BE49-F238E27FC236}">
                <a16:creationId xmlns:a16="http://schemas.microsoft.com/office/drawing/2014/main" id="{5195A9EB-06DF-47EB-B44A-06796ECA6CC4}"/>
              </a:ext>
            </a:extLst>
          </p:cNvPr>
          <p:cNvSpPr txBox="1"/>
          <p:nvPr/>
        </p:nvSpPr>
        <p:spPr>
          <a:xfrm>
            <a:off x="1066560" y="4259105"/>
            <a:ext cx="3243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Fig. </a:t>
            </a:r>
            <a:r>
              <a:rPr lang="tr-TR" dirty="0">
                <a:latin typeface="Old Standard TT"/>
                <a:ea typeface="Old Standard TT"/>
                <a:cs typeface="Old Standard TT"/>
                <a:sym typeface="Old Standard TT"/>
              </a:rPr>
              <a:t>1</a:t>
            </a: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 - Michelson Interferometer [</a:t>
            </a:r>
            <a:r>
              <a:rPr lang="tr-TR" dirty="0">
                <a:latin typeface="Old Standard TT"/>
                <a:ea typeface="Old Standard TT"/>
                <a:cs typeface="Old Standard TT"/>
                <a:sym typeface="Old Standard TT"/>
              </a:rPr>
              <a:t>1</a:t>
            </a: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]</a:t>
            </a:r>
            <a:endParaRPr dirty="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" name="Google Shape;80;p16">
            <a:extLst>
              <a:ext uri="{FF2B5EF4-FFF2-40B4-BE49-F238E27FC236}">
                <a16:creationId xmlns:a16="http://schemas.microsoft.com/office/drawing/2014/main" id="{2C1E971A-E062-4EC1-9F54-984E192A84DF}"/>
              </a:ext>
            </a:extLst>
          </p:cNvPr>
          <p:cNvSpPr txBox="1"/>
          <p:nvPr/>
        </p:nvSpPr>
        <p:spPr>
          <a:xfrm>
            <a:off x="5658770" y="3661261"/>
            <a:ext cx="2870404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Fig. 2 - Interference Pattern</a:t>
            </a:r>
            <a:r>
              <a:rPr lang="tr-TR" dirty="0">
                <a:latin typeface="Old Standard TT"/>
                <a:ea typeface="Old Standard TT"/>
                <a:cs typeface="Old Standard TT"/>
                <a:sym typeface="Old Standard TT"/>
              </a:rPr>
              <a:t> [2]</a:t>
            </a:r>
            <a:endParaRPr dirty="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1936196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57024380-DB17-41B5-82B9-679E75250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94" y="321854"/>
            <a:ext cx="6607277" cy="3714780"/>
          </a:xfrm>
          <a:prstGeom prst="rect">
            <a:avLst/>
          </a:pr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74763A3E-992B-4853-8F47-687A88866B84}"/>
              </a:ext>
            </a:extLst>
          </p:cNvPr>
          <p:cNvSpPr txBox="1"/>
          <p:nvPr/>
        </p:nvSpPr>
        <p:spPr>
          <a:xfrm>
            <a:off x="1246238" y="4304590"/>
            <a:ext cx="51471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>
                <a:latin typeface="Old Standard TT" panose="020B0604020202020204" charset="-94"/>
              </a:rPr>
              <a:t>Fig</a:t>
            </a:r>
            <a:r>
              <a:rPr lang="tr-TR" dirty="0">
                <a:latin typeface="Old Standard TT" panose="020B0604020202020204" charset="-94"/>
              </a:rPr>
              <a:t>. 3 – </a:t>
            </a:r>
            <a:r>
              <a:rPr lang="tr-TR" dirty="0" err="1">
                <a:latin typeface="Old Standard TT" panose="020B0604020202020204" charset="-94"/>
              </a:rPr>
              <a:t>Effect</a:t>
            </a:r>
            <a:r>
              <a:rPr lang="tr-TR" dirty="0">
                <a:latin typeface="Old Standard TT" panose="020B0604020202020204" charset="-94"/>
              </a:rPr>
              <a:t> of </a:t>
            </a:r>
            <a:r>
              <a:rPr lang="tr-TR" dirty="0" err="1">
                <a:latin typeface="Old Standard TT" panose="020B0604020202020204" charset="-94"/>
              </a:rPr>
              <a:t>Movable</a:t>
            </a:r>
            <a:r>
              <a:rPr lang="tr-TR" dirty="0">
                <a:latin typeface="Old Standard TT" panose="020B0604020202020204" charset="-94"/>
              </a:rPr>
              <a:t> </a:t>
            </a:r>
            <a:r>
              <a:rPr lang="tr-TR" dirty="0" err="1">
                <a:latin typeface="Old Standard TT" panose="020B0604020202020204" charset="-94"/>
              </a:rPr>
              <a:t>Mirror</a:t>
            </a:r>
            <a:r>
              <a:rPr lang="tr-TR" dirty="0">
                <a:latin typeface="Old Standard TT" panose="020B0604020202020204" charset="-94"/>
              </a:rPr>
              <a:t> on </a:t>
            </a:r>
            <a:r>
              <a:rPr lang="tr-TR" dirty="0" err="1">
                <a:latin typeface="Old Standard TT" panose="020B0604020202020204" charset="-94"/>
              </a:rPr>
              <a:t>the</a:t>
            </a:r>
            <a:r>
              <a:rPr lang="tr-TR" dirty="0">
                <a:latin typeface="Old Standard TT" panose="020B0604020202020204" charset="-94"/>
              </a:rPr>
              <a:t> </a:t>
            </a:r>
            <a:r>
              <a:rPr lang="tr-TR" dirty="0" err="1">
                <a:latin typeface="Old Standard TT" panose="020B0604020202020204" charset="-94"/>
              </a:rPr>
              <a:t>Interference</a:t>
            </a:r>
            <a:r>
              <a:rPr lang="tr-TR" dirty="0">
                <a:latin typeface="Old Standard TT" panose="020B0604020202020204" charset="-94"/>
              </a:rPr>
              <a:t>   [3]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Metin kutusu 6">
                <a:extLst>
                  <a:ext uri="{FF2B5EF4-FFF2-40B4-BE49-F238E27FC236}">
                    <a16:creationId xmlns:a16="http://schemas.microsoft.com/office/drawing/2014/main" id="{0696FC25-38F1-423C-9A50-976B9F4B337E}"/>
                  </a:ext>
                </a:extLst>
              </p:cNvPr>
              <p:cNvSpPr txBox="1"/>
              <p:nvPr/>
            </p:nvSpPr>
            <p:spPr>
              <a:xfrm>
                <a:off x="7211961" y="1732968"/>
                <a:ext cx="1932039" cy="4462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2300" i="1" smtClean="0"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𝛥</m:t>
                      </m:r>
                      <m:r>
                        <a:rPr lang="tr-TR" sz="2300" i="1" smtClean="0"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𝑑</m:t>
                      </m:r>
                      <m:r>
                        <a:rPr lang="tr-TR" sz="2300" i="1" smtClean="0"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tr-TR" sz="2300" i="1" smtClean="0"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𝑚</m:t>
                      </m:r>
                      <m:f>
                        <m:fPr>
                          <m:type m:val="lin"/>
                          <m:ctrlPr>
                            <a:rPr lang="tr-TR" sz="23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tr-TR" sz="2300" i="1"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𝜆</m:t>
                          </m:r>
                        </m:num>
                        <m:den>
                          <m:r>
                            <a:rPr lang="tr-TR" sz="2300" i="1"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tr-TR" sz="2300" dirty="0"/>
              </a:p>
            </p:txBody>
          </p:sp>
        </mc:Choice>
        <mc:Fallback>
          <p:sp>
            <p:nvSpPr>
              <p:cNvPr id="7" name="Metin kutusu 6">
                <a:extLst>
                  <a:ext uri="{FF2B5EF4-FFF2-40B4-BE49-F238E27FC236}">
                    <a16:creationId xmlns:a16="http://schemas.microsoft.com/office/drawing/2014/main" id="{0696FC25-38F1-423C-9A50-976B9F4B33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1961" y="1732968"/>
                <a:ext cx="1932039" cy="446276"/>
              </a:xfrm>
              <a:prstGeom prst="rect">
                <a:avLst/>
              </a:prstGeom>
              <a:blipFill>
                <a:blip r:embed="rId4"/>
                <a:stretch>
                  <a:fillRect t="-117808" r="-28391" b="-18630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8970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Working Principle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71775"/>
            <a:ext cx="4260300" cy="2374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744335"/>
            <a:ext cx="4260300" cy="1654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 descr="metin içeren bir resim&#10;&#10;Açıklama otomatik olarak oluşturuldu">
            <a:extLst>
              <a:ext uri="{FF2B5EF4-FFF2-40B4-BE49-F238E27FC236}">
                <a16:creationId xmlns:a16="http://schemas.microsoft.com/office/drawing/2014/main" id="{E263B451-66D4-4722-BEC1-814BEFDDE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116" y="374550"/>
            <a:ext cx="5514542" cy="43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74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Pull-in Effect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1354</TotalTime>
  <Words>673</Words>
  <Application>Microsoft Office PowerPoint</Application>
  <PresentationFormat>Ekran Gösterisi (16:9)</PresentationFormat>
  <Paragraphs>184</Paragraphs>
  <Slides>26</Slides>
  <Notes>18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26</vt:i4>
      </vt:variant>
    </vt:vector>
  </HeadingPairs>
  <TitlesOfParts>
    <vt:vector size="32" baseType="lpstr">
      <vt:lpstr>Arial</vt:lpstr>
      <vt:lpstr>Times New Roman</vt:lpstr>
      <vt:lpstr>Old Standard TT</vt:lpstr>
      <vt:lpstr>Cambria Math</vt:lpstr>
      <vt:lpstr>Calibri</vt:lpstr>
      <vt:lpstr>Paperback</vt:lpstr>
      <vt:lpstr>Capacitive MEMS Mirror</vt:lpstr>
      <vt:lpstr>PowerPoint Sunusu</vt:lpstr>
      <vt:lpstr>Introduction</vt:lpstr>
      <vt:lpstr>PowerPoint Sunusu</vt:lpstr>
      <vt:lpstr>PowerPoint Sunusu</vt:lpstr>
      <vt:lpstr>Theory and Working Principle</vt:lpstr>
      <vt:lpstr>PowerPoint Sunusu</vt:lpstr>
      <vt:lpstr>PowerPoint Sunusu</vt:lpstr>
      <vt:lpstr>Pull-in Effect</vt:lpstr>
      <vt:lpstr>PowerPoint Sunusu</vt:lpstr>
      <vt:lpstr>PowerPoint Sunusu</vt:lpstr>
      <vt:lpstr>Fabrication</vt:lpstr>
      <vt:lpstr>PowerPoint Sunusu</vt:lpstr>
      <vt:lpstr>Design Concept and Specifications</vt:lpstr>
      <vt:lpstr>Concept of Design</vt:lpstr>
      <vt:lpstr>Simulation Results</vt:lpstr>
      <vt:lpstr>Design Specifications</vt:lpstr>
      <vt:lpstr>Displacement vs Voltage for DC Case</vt:lpstr>
      <vt:lpstr>Time Response of the System for Constant DC</vt:lpstr>
      <vt:lpstr>Deciding Design Parameters</vt:lpstr>
      <vt:lpstr>Effects of AC Voltage Usage: AC frequency</vt:lpstr>
      <vt:lpstr>Effects AC and DC Voltage Components</vt:lpstr>
      <vt:lpstr>Effects AC and DC Voltage Components</vt:lpstr>
      <vt:lpstr>Conclusion</vt:lpstr>
      <vt:lpstr>Conclusion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Capacitive MEMS Mirror</dc:title>
  <cp:lastModifiedBy>mirza karlıdağ</cp:lastModifiedBy>
  <cp:revision>32</cp:revision>
  <dcterms:modified xsi:type="dcterms:W3CDTF">2021-01-17T13:47:28Z</dcterms:modified>
</cp:coreProperties>
</file>